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4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9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2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4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5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8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4B0E6-3C19-49FC-AAA0-3436C79F163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E16A-CB0E-4B96-A8EA-88610D5A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cuneiform&amp;espv=2&amp;biw=1280&amp;bih=859&amp;source=lnms&amp;tbm=isch&amp;sa=X&amp;ved=0ahUKEwi8r5LBp-bLAhUW1WMKHRgSAEAQ_AUIBig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Pg. 17-23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495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(If you see something you don’t have, add it to your notes!)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7865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Life in Sumer</a:t>
            </a:r>
          </a:p>
          <a:p>
            <a:r>
              <a:rPr lang="en-US" dirty="0" smtClean="0"/>
              <a:t>Most people farmed.</a:t>
            </a:r>
          </a:p>
          <a:p>
            <a:r>
              <a:rPr lang="en-US" dirty="0" smtClean="0"/>
              <a:t>Others were skilled metal workers (</a:t>
            </a:r>
            <a:r>
              <a:rPr lang="en-US" b="1" i="1" dirty="0" smtClean="0"/>
              <a:t>artisans</a:t>
            </a:r>
            <a:r>
              <a:rPr lang="en-US" dirty="0" smtClean="0"/>
              <a:t>), or merchants and traders.</a:t>
            </a:r>
          </a:p>
          <a:p>
            <a:r>
              <a:rPr lang="en-US" dirty="0" smtClean="0"/>
              <a:t>People were divided in to social classes:</a:t>
            </a:r>
          </a:p>
          <a:p>
            <a:pPr lvl="1"/>
            <a:r>
              <a:rPr lang="en-US" i="1" dirty="0" smtClean="0"/>
              <a:t>Upper Class</a:t>
            </a:r>
            <a:r>
              <a:rPr lang="en-US" dirty="0" smtClean="0"/>
              <a:t>: Kings, Priests, and Gov. Officials</a:t>
            </a:r>
          </a:p>
          <a:p>
            <a:pPr lvl="1"/>
            <a:r>
              <a:rPr lang="en-US" i="1" dirty="0" smtClean="0"/>
              <a:t>Middle Class</a:t>
            </a:r>
            <a:r>
              <a:rPr lang="en-US" dirty="0" smtClean="0"/>
              <a:t>: Artisans, merchants, farmers, fishermen……..largest class.</a:t>
            </a:r>
          </a:p>
          <a:p>
            <a:pPr lvl="1"/>
            <a:r>
              <a:rPr lang="en-US" i="1" dirty="0" smtClean="0"/>
              <a:t>Lower Class</a:t>
            </a:r>
            <a:r>
              <a:rPr lang="en-US" dirty="0" smtClean="0"/>
              <a:t>: Slaves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prisoners of war, criminals, or those in debt.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6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males could go to school.</a:t>
            </a:r>
          </a:p>
          <a:p>
            <a:r>
              <a:rPr lang="en-US" dirty="0" smtClean="0"/>
              <a:t>Men headed households.</a:t>
            </a:r>
          </a:p>
          <a:p>
            <a:r>
              <a:rPr lang="en-US" dirty="0" smtClean="0"/>
              <a:t>Women did have rights and could buy and sell property and run businesses.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Skilled People</a:t>
            </a:r>
          </a:p>
          <a:p>
            <a:pPr marL="0" indent="0">
              <a:buNone/>
            </a:pPr>
            <a:r>
              <a:rPr lang="en-US" b="1" dirty="0" smtClean="0"/>
              <a:t>Why Was Writing Important?</a:t>
            </a:r>
          </a:p>
          <a:p>
            <a:r>
              <a:rPr lang="en-US" dirty="0" smtClean="0"/>
              <a:t>Probably Sumer’s greatest invention was writing.</a:t>
            </a:r>
          </a:p>
          <a:p>
            <a:r>
              <a:rPr lang="en-US" dirty="0" smtClean="0"/>
              <a:t>Writing allowed records to be kept and ideas passed along.</a:t>
            </a:r>
          </a:p>
        </p:txBody>
      </p:sp>
    </p:spTree>
    <p:extLst>
      <p:ext uri="{BB962C8B-B14F-4D97-AF65-F5344CB8AC3E}">
        <p14:creationId xmlns:p14="http://schemas.microsoft.com/office/powerpoint/2010/main" val="257077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Sumer’s form of writing was known as </a:t>
            </a:r>
            <a:r>
              <a:rPr lang="en-US" b="1" dirty="0" smtClean="0">
                <a:hlinkClick r:id="rId2"/>
              </a:rPr>
              <a:t>Cuneiform</a:t>
            </a:r>
            <a:r>
              <a:rPr lang="en-US" dirty="0" smtClean="0"/>
              <a:t>, wedge shaped writing (&lt; ^ &gt;).</a:t>
            </a:r>
          </a:p>
          <a:p>
            <a:r>
              <a:rPr lang="en-US" dirty="0" smtClean="0"/>
              <a:t>Only </a:t>
            </a:r>
            <a:r>
              <a:rPr lang="en-US" i="1" dirty="0" smtClean="0"/>
              <a:t>wealthy males</a:t>
            </a:r>
            <a:r>
              <a:rPr lang="en-US" dirty="0" smtClean="0"/>
              <a:t> usually knew how to write.</a:t>
            </a:r>
          </a:p>
          <a:p>
            <a:r>
              <a:rPr lang="en-US" dirty="0" smtClean="0"/>
              <a:t>They usually became </a:t>
            </a:r>
            <a:r>
              <a:rPr lang="en-US" b="1" dirty="0" smtClean="0"/>
              <a:t>scribes</a:t>
            </a:r>
            <a:r>
              <a:rPr lang="en-US" dirty="0" smtClean="0"/>
              <a:t>, or record keepers for the government.</a:t>
            </a:r>
          </a:p>
          <a:p>
            <a:pPr marL="0" indent="0">
              <a:buNone/>
            </a:pPr>
            <a:r>
              <a:rPr lang="en-US" b="1" dirty="0" smtClean="0"/>
              <a:t>Advancements Science and Math</a:t>
            </a:r>
          </a:p>
          <a:p>
            <a:r>
              <a:rPr lang="en-US" dirty="0" smtClean="0"/>
              <a:t>Wagon Wheel, plow, sailboat </a:t>
            </a:r>
          </a:p>
          <a:p>
            <a:r>
              <a:rPr lang="en-US" dirty="0" smtClean="0"/>
              <a:t>Geometry, number system based on 60 (60 second minute, 60 minute hour, 360 degree circle).</a:t>
            </a:r>
          </a:p>
          <a:p>
            <a:r>
              <a:rPr lang="en-US" dirty="0" smtClean="0"/>
              <a:t>12 month calendar based on cycle of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97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Hammurabi</a:t>
            </a:r>
          </a:p>
          <a:p>
            <a:r>
              <a:rPr lang="en-US" dirty="0" smtClean="0"/>
              <a:t>Empire: group of many different lands under one ruler.</a:t>
            </a:r>
          </a:p>
          <a:p>
            <a:r>
              <a:rPr lang="en-US" dirty="0" smtClean="0"/>
              <a:t>1800s B.C. city of Babylon emerged.</a:t>
            </a:r>
          </a:p>
          <a:p>
            <a:r>
              <a:rPr lang="en-US" dirty="0" smtClean="0"/>
              <a:t>King Hammurabi leader of Babylon.</a:t>
            </a:r>
          </a:p>
          <a:p>
            <a:r>
              <a:rPr lang="en-US" i="1" dirty="0" smtClean="0"/>
              <a:t>Hammurabi known for creating the first set of laws.</a:t>
            </a:r>
          </a:p>
          <a:p>
            <a:r>
              <a:rPr lang="en-US" dirty="0" smtClean="0"/>
              <a:t>This forced people to live by the same ideas and 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5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Mesopotamian Civilization</a:t>
            </a:r>
          </a:p>
          <a:p>
            <a:r>
              <a:rPr lang="en-US" b="1" i="1" dirty="0" smtClean="0"/>
              <a:t>Civilization</a:t>
            </a:r>
            <a:r>
              <a:rPr lang="en-US" dirty="0" smtClean="0"/>
              <a:t>: Complex societies with cities, government, art, religion, class divisions, and writing systems.</a:t>
            </a:r>
          </a:p>
          <a:p>
            <a:pPr marL="0" indent="0">
              <a:buNone/>
            </a:pPr>
            <a:r>
              <a:rPr lang="en-US" b="1" dirty="0" smtClean="0"/>
              <a:t>Why Were River Valleys Important?</a:t>
            </a:r>
          </a:p>
          <a:p>
            <a:r>
              <a:rPr lang="en-US" dirty="0" smtClean="0"/>
              <a:t>Provide good farming conditions.</a:t>
            </a:r>
          </a:p>
          <a:p>
            <a:r>
              <a:rPr lang="en-US" dirty="0" smtClean="0"/>
              <a:t>Provide fish and freshwater.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 to travel/trade.</a:t>
            </a:r>
          </a:p>
          <a:p>
            <a:pPr lvl="1"/>
            <a:r>
              <a:rPr lang="en-US" dirty="0" smtClean="0"/>
              <a:t>Trade allowed goods and ideas to move place to place—Cultural Diffusion, the spreading of cultural ideas and traits.</a:t>
            </a:r>
          </a:p>
          <a:p>
            <a:r>
              <a:rPr lang="en-US" dirty="0" smtClean="0"/>
              <a:t>Cities located on rivers typically grew into civilization for the reasons mentioned above.</a:t>
            </a:r>
          </a:p>
          <a:p>
            <a:r>
              <a:rPr lang="en-US" dirty="0" smtClean="0"/>
              <a:t>As civilizations grew, need of government grew.</a:t>
            </a:r>
          </a:p>
          <a:p>
            <a:pPr lvl="1"/>
            <a:r>
              <a:rPr lang="en-US" dirty="0" smtClean="0"/>
              <a:t>Leaders began to take control of food and building supplies.</a:t>
            </a:r>
          </a:p>
          <a:p>
            <a:pPr lvl="1"/>
            <a:r>
              <a:rPr lang="en-US" dirty="0" smtClean="0"/>
              <a:t>Laws and armies were being made to maintain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religions and art began.</a:t>
            </a:r>
          </a:p>
          <a:p>
            <a:r>
              <a:rPr lang="en-US" dirty="0" smtClean="0"/>
              <a:t>To pass information, common writing systems were created.</a:t>
            </a:r>
          </a:p>
          <a:p>
            <a:r>
              <a:rPr lang="en-US" dirty="0" smtClean="0"/>
              <a:t>Calendars were created to keep track of time.</a:t>
            </a:r>
          </a:p>
          <a:p>
            <a:r>
              <a:rPr lang="en-US" dirty="0" smtClean="0"/>
              <a:t>Class structure also began, based on your profession, wealth, and power.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8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Rise of Sumer (Soo-</a:t>
            </a:r>
            <a:r>
              <a:rPr lang="en-US" b="1" dirty="0" err="1" smtClean="0"/>
              <a:t>mer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Earliest known civilization found in a region between the Tigris and Euphrates Rivers in present day </a:t>
            </a:r>
            <a:r>
              <a:rPr lang="en-US" b="1" i="1" dirty="0" smtClean="0"/>
              <a:t>Iraq</a:t>
            </a:r>
            <a:r>
              <a:rPr lang="en-US" dirty="0" smtClean="0"/>
              <a:t>, known as </a:t>
            </a:r>
            <a:r>
              <a:rPr lang="en-US" b="1" dirty="0" smtClean="0"/>
              <a:t>Mesopotamia</a:t>
            </a:r>
            <a:r>
              <a:rPr lang="en-US" dirty="0" smtClean="0"/>
              <a:t>, “</a:t>
            </a:r>
            <a:r>
              <a:rPr lang="en-US" b="1" dirty="0" smtClean="0"/>
              <a:t>the land between the rivers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Found in a region know as the Fertile Crescent, a curved strip of fertile land from the Mediterranean Sea to the Persian Gulf.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2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Climate: Hot and dry</a:t>
            </a:r>
          </a:p>
          <a:p>
            <a:r>
              <a:rPr lang="en-US" dirty="0" smtClean="0"/>
              <a:t>Tigris/Euphrates Rivers flooded </a:t>
            </a:r>
            <a:r>
              <a:rPr lang="en-US" b="1" i="1" u="sng" dirty="0" smtClean="0"/>
              <a:t>unpredictably</a:t>
            </a:r>
            <a:r>
              <a:rPr lang="en-US" dirty="0" smtClean="0"/>
              <a:t> each spring </a:t>
            </a:r>
            <a:r>
              <a:rPr lang="en-US" dirty="0" smtClean="0">
                <a:sym typeface="Wingdings" panose="05000000000000000000" pitchFamily="2" charset="2"/>
              </a:rPr>
              <a:t> leaving rich lands to farm on the river banks if it happened, but worried farmers about their crops.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As a result of unpredictable flooding, farmers relied on gods to “bless their efforts.”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Farmers learned about irrigation, bringing water to dry areas because they could not rely on the rivers flooding.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irrigate allowed for a </a:t>
            </a:r>
            <a:r>
              <a:rPr lang="en-US" b="1" dirty="0" smtClean="0"/>
              <a:t>surplus</a:t>
            </a:r>
            <a:r>
              <a:rPr lang="en-US" dirty="0" smtClean="0"/>
              <a:t>, </a:t>
            </a:r>
            <a:r>
              <a:rPr lang="en-US" i="1" dirty="0" smtClean="0"/>
              <a:t>or extra</a:t>
            </a:r>
            <a:r>
              <a:rPr lang="en-US" dirty="0" smtClean="0"/>
              <a:t>, food </a:t>
            </a:r>
            <a:r>
              <a:rPr lang="en-US" dirty="0" smtClean="0">
                <a:sym typeface="Wingdings" panose="05000000000000000000" pitchFamily="2" charset="2"/>
              </a:rPr>
              <a:t> population growth  growth in cities.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By 3000 B.C. many cities formed in southern Mesopotamia, known as SUMER.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What Were City-States?</a:t>
            </a:r>
          </a:p>
          <a:p>
            <a:r>
              <a:rPr lang="en-US" b="1" i="1" dirty="0" smtClean="0"/>
              <a:t>City-State</a:t>
            </a:r>
            <a:r>
              <a:rPr lang="en-US" dirty="0" smtClean="0"/>
              <a:t>: An independent city controlling the land around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2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City-States often battled in wars to gain control of territory.</a:t>
            </a:r>
          </a:p>
          <a:p>
            <a:r>
              <a:rPr lang="en-US" dirty="0" smtClean="0"/>
              <a:t>Each city state usually built a wall to protect itself.</a:t>
            </a:r>
          </a:p>
          <a:p>
            <a:r>
              <a:rPr lang="en-US" dirty="0" smtClean="0"/>
              <a:t>Used river mud to create bricks because stone/wood were scarce, or limited.</a:t>
            </a:r>
          </a:p>
          <a:p>
            <a:r>
              <a:rPr lang="en-US" dirty="0" smtClean="0"/>
              <a:t>They then learned to use the mud bricks for buildings and houses.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7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Gods and Rulers</a:t>
            </a:r>
          </a:p>
          <a:p>
            <a:r>
              <a:rPr lang="en-US" dirty="0" smtClean="0"/>
              <a:t>Believed in many gods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b="1" u="sng" dirty="0" smtClean="0">
                <a:sym typeface="Wingdings" panose="05000000000000000000" pitchFamily="2" charset="2"/>
              </a:rPr>
              <a:t>Polytheistic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gods had a influence with nature (ex. Flood God).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Built ziggurats, or temples, to please the Gods.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Priests and Priestesses controlled much of the land and were most powerful.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Eventually kings came to power and ran governments, which were usually war heroes or power was passed down, like a Monarchy.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3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733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  <vt:lpstr>Mesopotamian Civilization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Mesopotamian Civilization</dc:title>
  <dc:creator>Josh Taylor</dc:creator>
  <cp:lastModifiedBy>Josh Taylor</cp:lastModifiedBy>
  <cp:revision>19</cp:revision>
  <dcterms:created xsi:type="dcterms:W3CDTF">2015-04-14T16:48:37Z</dcterms:created>
  <dcterms:modified xsi:type="dcterms:W3CDTF">2016-03-29T16:25:52Z</dcterms:modified>
</cp:coreProperties>
</file>