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6" r:id="rId6"/>
    <p:sldId id="260" r:id="rId7"/>
    <p:sldId id="261" r:id="rId8"/>
    <p:sldId id="265" r:id="rId9"/>
    <p:sldId id="259" r:id="rId10"/>
    <p:sldId id="263"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734" y="-10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03678C-0E31-4D16-A687-4A98C3F3DE49}" type="datetimeFigureOut">
              <a:rPr lang="en-US" smtClean="0"/>
              <a:pPr/>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93616-7EB2-41B7-AECE-2628AA7463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03678C-0E31-4D16-A687-4A98C3F3DE49}" type="datetimeFigureOut">
              <a:rPr lang="en-US" smtClean="0"/>
              <a:pPr/>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93616-7EB2-41B7-AECE-2628AA7463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03678C-0E31-4D16-A687-4A98C3F3DE49}" type="datetimeFigureOut">
              <a:rPr lang="en-US" smtClean="0"/>
              <a:pPr/>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93616-7EB2-41B7-AECE-2628AA7463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03678C-0E31-4D16-A687-4A98C3F3DE49}" type="datetimeFigureOut">
              <a:rPr lang="en-US" smtClean="0"/>
              <a:pPr/>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93616-7EB2-41B7-AECE-2628AA7463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03678C-0E31-4D16-A687-4A98C3F3DE49}" type="datetimeFigureOut">
              <a:rPr lang="en-US" smtClean="0"/>
              <a:pPr/>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93616-7EB2-41B7-AECE-2628AA7463A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03678C-0E31-4D16-A687-4A98C3F3DE49}" type="datetimeFigureOut">
              <a:rPr lang="en-US" smtClean="0"/>
              <a:pPr/>
              <a:t>11/24/2015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93616-7EB2-41B7-AECE-2628AA7463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03678C-0E31-4D16-A687-4A98C3F3DE49}" type="datetimeFigureOut">
              <a:rPr lang="en-US" smtClean="0"/>
              <a:pPr/>
              <a:t>11/24/2015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E93616-7EB2-41B7-AECE-2628AA7463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03678C-0E31-4D16-A687-4A98C3F3DE49}" type="datetimeFigureOut">
              <a:rPr lang="en-US" smtClean="0"/>
              <a:pPr/>
              <a:t>11/24/2015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E93616-7EB2-41B7-AECE-2628AA7463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03678C-0E31-4D16-A687-4A98C3F3DE49}" type="datetimeFigureOut">
              <a:rPr lang="en-US" smtClean="0"/>
              <a:pPr/>
              <a:t>11/24/2015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E93616-7EB2-41B7-AECE-2628AA7463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03678C-0E31-4D16-A687-4A98C3F3DE49}" type="datetimeFigureOut">
              <a:rPr lang="en-US" smtClean="0"/>
              <a:pPr/>
              <a:t>11/24/2015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93616-7EB2-41B7-AECE-2628AA7463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03678C-0E31-4D16-A687-4A98C3F3DE49}" type="datetimeFigureOut">
              <a:rPr lang="en-US" smtClean="0"/>
              <a:pPr/>
              <a:t>11/24/2015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93616-7EB2-41B7-AECE-2628AA7463A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03678C-0E31-4D16-A687-4A98C3F3DE49}" type="datetimeFigureOut">
              <a:rPr lang="en-US" smtClean="0"/>
              <a:pPr/>
              <a:t>11/24/2015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E93616-7EB2-41B7-AECE-2628AA7463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infoplease.com/ipa/A0873867.html" TargetMode="External"/><Relationship Id="rId2" Type="http://schemas.openxmlformats.org/officeDocument/2006/relationships/hyperlink" Target="http://www.photodc.com/screensaver/Turkey/default.asp" TargetMode="Externa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hyperlink" Target="http://www.infoplease.com/spot/tgturkey2.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Thanksgiving Fun</a:t>
            </a:r>
            <a:endParaRPr lang="en-US" b="1" dirty="0"/>
          </a:p>
        </p:txBody>
      </p:sp>
      <p:sp>
        <p:nvSpPr>
          <p:cNvPr id="3" name="Subtitle 2"/>
          <p:cNvSpPr>
            <a:spLocks noGrp="1"/>
          </p:cNvSpPr>
          <p:nvPr>
            <p:ph type="subTitle" idx="1"/>
          </p:nvPr>
        </p:nvSpPr>
        <p:spPr/>
        <p:txBody>
          <a:bodyPr/>
          <a:lstStyle/>
          <a:p>
            <a:r>
              <a:rPr lang="en-US" dirty="0" smtClean="0"/>
              <a:t>Mr. Taylor</a:t>
            </a:r>
          </a:p>
          <a:p>
            <a:r>
              <a:rPr lang="en-US" dirty="0" smtClean="0"/>
              <a:t>&amp;</a:t>
            </a:r>
          </a:p>
          <a:p>
            <a:r>
              <a:rPr lang="en-US" dirty="0" smtClean="0"/>
              <a:t>Mr. </a:t>
            </a:r>
            <a:r>
              <a:rPr lang="en-US" smtClean="0"/>
              <a:t>Domerese</a:t>
            </a:r>
            <a:endParaRPr lang="en-US" dirty="0"/>
          </a:p>
        </p:txBody>
      </p:sp>
      <p:pic>
        <p:nvPicPr>
          <p:cNvPr id="1026" name="Picture 2" descr="C:\Documents and Settings\tracy.taylor.SRHIGH\Local Settings\Temporary Internet Files\Content.IE5\18E27F1J\MCj04359490000[1].wmf"/>
          <p:cNvPicPr>
            <a:picLocks noChangeAspect="1" noChangeArrowheads="1"/>
          </p:cNvPicPr>
          <p:nvPr/>
        </p:nvPicPr>
        <p:blipFill>
          <a:blip r:embed="rId3" cstate="print"/>
          <a:srcRect/>
          <a:stretch>
            <a:fillRect/>
          </a:stretch>
        </p:blipFill>
        <p:spPr bwMode="auto">
          <a:xfrm>
            <a:off x="7162800" y="304800"/>
            <a:ext cx="1466850" cy="1911350"/>
          </a:xfrm>
          <a:prstGeom prst="rect">
            <a:avLst/>
          </a:prstGeom>
          <a:noFill/>
        </p:spPr>
      </p:pic>
      <p:pic>
        <p:nvPicPr>
          <p:cNvPr id="1027" name="Picture 3" descr="C:\Documents and Settings\tracy.taylor.SRHIGH\Local Settings\Temporary Internet Files\Content.IE5\97PMSRYA\MCj04359450000[1].wmf"/>
          <p:cNvPicPr>
            <a:picLocks noChangeAspect="1" noChangeArrowheads="1"/>
          </p:cNvPicPr>
          <p:nvPr/>
        </p:nvPicPr>
        <p:blipFill>
          <a:blip r:embed="rId4" cstate="print"/>
          <a:srcRect/>
          <a:stretch>
            <a:fillRect/>
          </a:stretch>
        </p:blipFill>
        <p:spPr bwMode="auto">
          <a:xfrm>
            <a:off x="304800" y="304800"/>
            <a:ext cx="2019300" cy="1831975"/>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Pardons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1606899"/>
            <a:ext cx="3962400" cy="3498501"/>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8073" y="2895600"/>
            <a:ext cx="4470400" cy="2971800"/>
          </a:xfrm>
          <a:prstGeom prst="rect">
            <a:avLst/>
          </a:prstGeom>
        </p:spPr>
      </p:pic>
    </p:spTree>
    <p:extLst>
      <p:ext uri="{BB962C8B-B14F-4D97-AF65-F5344CB8AC3E}">
        <p14:creationId xmlns:p14="http://schemas.microsoft.com/office/powerpoint/2010/main" val="16846943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50000"/>
                  </a:schemeClr>
                </a:solidFill>
              </a:rPr>
              <a:t>Pardons      </a:t>
            </a:r>
            <a:endParaRPr lang="en-US" b="1" dirty="0">
              <a:solidFill>
                <a:schemeClr val="accent4">
                  <a:lumMod val="50000"/>
                </a:schemeClr>
              </a:solidFill>
            </a:endParaRPr>
          </a:p>
        </p:txBody>
      </p:sp>
      <p:sp>
        <p:nvSpPr>
          <p:cNvPr id="3" name="Content Placeholder 2"/>
          <p:cNvSpPr>
            <a:spLocks noGrp="1"/>
          </p:cNvSpPr>
          <p:nvPr>
            <p:ph idx="1"/>
          </p:nvPr>
        </p:nvSpPr>
        <p:spPr>
          <a:xfrm>
            <a:off x="457200" y="2743200"/>
            <a:ext cx="8229600" cy="3429000"/>
          </a:xfrm>
        </p:spPr>
        <p:txBody>
          <a:bodyPr>
            <a:normAutofit fontScale="70000" lnSpcReduction="20000"/>
          </a:bodyPr>
          <a:lstStyle/>
          <a:p>
            <a:r>
              <a:rPr lang="en-US" dirty="0" smtClean="0"/>
              <a:t>You will create a </a:t>
            </a:r>
            <a:r>
              <a:rPr lang="en-US" b="1" dirty="0" smtClean="0">
                <a:solidFill>
                  <a:schemeClr val="accent4">
                    <a:lumMod val="75000"/>
                  </a:schemeClr>
                </a:solidFill>
              </a:rPr>
              <a:t>unique</a:t>
            </a:r>
            <a:r>
              <a:rPr lang="en-US" dirty="0" smtClean="0">
                <a:solidFill>
                  <a:schemeClr val="accent4">
                    <a:lumMod val="75000"/>
                  </a:schemeClr>
                </a:solidFill>
              </a:rPr>
              <a:t> </a:t>
            </a:r>
            <a:r>
              <a:rPr lang="en-US" b="1" dirty="0" smtClean="0">
                <a:solidFill>
                  <a:schemeClr val="accent3">
                    <a:lumMod val="50000"/>
                  </a:schemeClr>
                </a:solidFill>
              </a:rPr>
              <a:t>HAND</a:t>
            </a:r>
            <a:r>
              <a:rPr lang="en-US" i="1" dirty="0" smtClean="0">
                <a:solidFill>
                  <a:schemeClr val="accent3">
                    <a:lumMod val="50000"/>
                  </a:schemeClr>
                </a:solidFill>
              </a:rPr>
              <a:t> </a:t>
            </a:r>
            <a:r>
              <a:rPr lang="en-US" dirty="0" smtClean="0"/>
              <a:t>Turkey to be displayed in the class.</a:t>
            </a:r>
          </a:p>
          <a:p>
            <a:r>
              <a:rPr lang="en-US" dirty="0" smtClean="0"/>
              <a:t>The top turkey from each class will be pardoned and receive 10 pts. extra credit.</a:t>
            </a:r>
          </a:p>
          <a:p>
            <a:r>
              <a:rPr lang="en-US" dirty="0" smtClean="0"/>
              <a:t>You will go to the class website to vote.  Address is found on the directions sheet. </a:t>
            </a:r>
          </a:p>
          <a:p>
            <a:r>
              <a:rPr lang="en-US" dirty="0" smtClean="0"/>
              <a:t>Turkeys will need to be posted on the back wall with no less than 5 minutes left in class to allow voting to take place</a:t>
            </a:r>
            <a:r>
              <a:rPr lang="en-US" dirty="0" smtClean="0"/>
              <a:t>.</a:t>
            </a:r>
          </a:p>
          <a:p>
            <a:r>
              <a:rPr lang="en-US" dirty="0" smtClean="0"/>
              <a:t>To Vote:  </a:t>
            </a:r>
            <a:r>
              <a:rPr lang="en-US" b="1" dirty="0" smtClean="0"/>
              <a:t>www.mrtaylor116.weebly.com</a:t>
            </a:r>
            <a:endParaRPr lang="en-US" b="1" dirty="0" smtClean="0"/>
          </a:p>
          <a:p>
            <a:r>
              <a:rPr lang="en-US" dirty="0" smtClean="0"/>
              <a:t>Good luck and be creative!</a:t>
            </a:r>
            <a:endParaRPr lang="en-US" dirty="0"/>
          </a:p>
        </p:txBody>
      </p:sp>
      <p:pic>
        <p:nvPicPr>
          <p:cNvPr id="5" name="Picture 2" descr="C:\Documents and Settings\tracy.taylor.SRHIGH\Local Settings\Temporary Internet Files\Content.IE5\9OOWO5D7\MPj04448810000[1].jpg"/>
          <p:cNvPicPr>
            <a:picLocks noChangeAspect="1" noChangeArrowheads="1"/>
          </p:cNvPicPr>
          <p:nvPr/>
        </p:nvPicPr>
        <p:blipFill>
          <a:blip r:embed="rId2" cstate="print"/>
          <a:srcRect/>
          <a:stretch>
            <a:fillRect/>
          </a:stretch>
        </p:blipFill>
        <p:spPr bwMode="auto">
          <a:xfrm>
            <a:off x="6705600" y="361537"/>
            <a:ext cx="1676400" cy="2170879"/>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Trivia</a:t>
            </a:r>
            <a:endParaRPr lang="en-US" dirty="0"/>
          </a:p>
        </p:txBody>
      </p:sp>
      <p:sp>
        <p:nvSpPr>
          <p:cNvPr id="3" name="Content Placeholder 2"/>
          <p:cNvSpPr>
            <a:spLocks noGrp="1"/>
          </p:cNvSpPr>
          <p:nvPr>
            <p:ph idx="1"/>
          </p:nvPr>
        </p:nvSpPr>
        <p:spPr>
          <a:xfrm>
            <a:off x="457200" y="1219200"/>
            <a:ext cx="8229600" cy="4906963"/>
          </a:xfrm>
        </p:spPr>
        <p:txBody>
          <a:bodyPr>
            <a:normAutofit lnSpcReduction="10000"/>
          </a:bodyPr>
          <a:lstStyle/>
          <a:p>
            <a:pPr marL="514350" indent="-514350">
              <a:buFont typeface="+mj-lt"/>
              <a:buAutoNum type="arabicPeriod"/>
            </a:pPr>
            <a:r>
              <a:rPr lang="en-US" dirty="0" smtClean="0">
                <a:latin typeface="Century Schoolbook" panose="02040604050505020304" pitchFamily="18" charset="0"/>
                <a:cs typeface="Times New Roman" panose="02020603050405020304" pitchFamily="18" charset="0"/>
              </a:rPr>
              <a:t>In what year did the first American Thanksgiving celebration take place? </a:t>
            </a:r>
            <a:r>
              <a:rPr lang="en-US" b="1" dirty="0" smtClean="0">
                <a:latin typeface="Century Schoolbook" panose="02040604050505020304" pitchFamily="18" charset="0"/>
                <a:cs typeface="Times New Roman" panose="02020603050405020304" pitchFamily="18" charset="0"/>
              </a:rPr>
              <a:t>(a)</a:t>
            </a:r>
            <a:r>
              <a:rPr lang="en-US" dirty="0" smtClean="0">
                <a:latin typeface="Century Schoolbook" panose="02040604050505020304" pitchFamily="18" charset="0"/>
                <a:cs typeface="Times New Roman" panose="02020603050405020304" pitchFamily="18" charset="0"/>
              </a:rPr>
              <a:t> </a:t>
            </a:r>
            <a:r>
              <a:rPr lang="en-US" i="1" dirty="0" smtClean="0">
                <a:latin typeface="Century Schoolbook" panose="02040604050505020304" pitchFamily="18" charset="0"/>
                <a:cs typeface="Times New Roman" panose="02020603050405020304" pitchFamily="18" charset="0"/>
              </a:rPr>
              <a:t>1900</a:t>
            </a:r>
            <a:r>
              <a:rPr lang="en-US" dirty="0" smtClean="0">
                <a:latin typeface="Century Schoolbook" panose="02040604050505020304" pitchFamily="18" charset="0"/>
                <a:cs typeface="Times New Roman" panose="02020603050405020304" pitchFamily="18" charset="0"/>
              </a:rPr>
              <a:t> </a:t>
            </a:r>
            <a:r>
              <a:rPr lang="en-US" b="1" dirty="0" smtClean="0">
                <a:latin typeface="Century Schoolbook" panose="02040604050505020304" pitchFamily="18" charset="0"/>
                <a:cs typeface="Times New Roman" panose="02020603050405020304" pitchFamily="18" charset="0"/>
              </a:rPr>
              <a:t>(b)</a:t>
            </a:r>
            <a:r>
              <a:rPr lang="en-US" dirty="0" smtClean="0">
                <a:latin typeface="Century Schoolbook" panose="02040604050505020304" pitchFamily="18" charset="0"/>
                <a:cs typeface="Times New Roman" panose="02020603050405020304" pitchFamily="18" charset="0"/>
              </a:rPr>
              <a:t> </a:t>
            </a:r>
            <a:r>
              <a:rPr lang="en-US" i="1" dirty="0" smtClean="0">
                <a:latin typeface="Century Schoolbook" panose="02040604050505020304" pitchFamily="18" charset="0"/>
                <a:cs typeface="Times New Roman" panose="02020603050405020304" pitchFamily="18" charset="0"/>
              </a:rPr>
              <a:t>1492</a:t>
            </a:r>
            <a:r>
              <a:rPr lang="en-US" dirty="0" smtClean="0">
                <a:latin typeface="Century Schoolbook" panose="02040604050505020304" pitchFamily="18" charset="0"/>
                <a:cs typeface="Times New Roman" panose="02020603050405020304" pitchFamily="18" charset="0"/>
              </a:rPr>
              <a:t> </a:t>
            </a:r>
            <a:r>
              <a:rPr lang="en-US" b="1" dirty="0" smtClean="0">
                <a:latin typeface="Century Schoolbook" panose="02040604050505020304" pitchFamily="18" charset="0"/>
                <a:cs typeface="Times New Roman" panose="02020603050405020304" pitchFamily="18" charset="0"/>
              </a:rPr>
              <a:t>(c)</a:t>
            </a:r>
            <a:r>
              <a:rPr lang="en-US" dirty="0" smtClean="0">
                <a:latin typeface="Century Schoolbook" panose="02040604050505020304" pitchFamily="18" charset="0"/>
                <a:cs typeface="Times New Roman" panose="02020603050405020304" pitchFamily="18" charset="0"/>
              </a:rPr>
              <a:t> </a:t>
            </a:r>
            <a:r>
              <a:rPr lang="en-US" i="1" dirty="0" smtClean="0">
                <a:latin typeface="Century Schoolbook" panose="02040604050505020304" pitchFamily="18" charset="0"/>
                <a:cs typeface="Times New Roman" panose="02020603050405020304" pitchFamily="18" charset="0"/>
              </a:rPr>
              <a:t>1621</a:t>
            </a:r>
            <a:r>
              <a:rPr lang="en-US" dirty="0" smtClean="0">
                <a:latin typeface="Century Schoolbook" panose="02040604050505020304" pitchFamily="18" charset="0"/>
                <a:cs typeface="Times New Roman" panose="02020603050405020304" pitchFamily="18" charset="0"/>
              </a:rPr>
              <a:t> </a:t>
            </a:r>
            <a:r>
              <a:rPr lang="en-US" b="1" dirty="0" smtClean="0">
                <a:latin typeface="Century Schoolbook" panose="02040604050505020304" pitchFamily="18" charset="0"/>
                <a:cs typeface="Times New Roman" panose="02020603050405020304" pitchFamily="18" charset="0"/>
              </a:rPr>
              <a:t>(d)</a:t>
            </a:r>
            <a:r>
              <a:rPr lang="en-US" dirty="0" smtClean="0">
                <a:latin typeface="Century Schoolbook" panose="02040604050505020304" pitchFamily="18" charset="0"/>
                <a:cs typeface="Times New Roman" panose="02020603050405020304" pitchFamily="18" charset="0"/>
              </a:rPr>
              <a:t> </a:t>
            </a:r>
            <a:r>
              <a:rPr lang="en-US" i="1" dirty="0" smtClean="0">
                <a:latin typeface="Century Schoolbook" panose="02040604050505020304" pitchFamily="18" charset="0"/>
                <a:cs typeface="Times New Roman" panose="02020603050405020304" pitchFamily="18" charset="0"/>
              </a:rPr>
              <a:t>1776 </a:t>
            </a:r>
            <a:endParaRPr lang="en-US" i="1" dirty="0" smtClean="0">
              <a:latin typeface="Century Schoolbook" panose="02040604050505020304" pitchFamily="18" charset="0"/>
              <a:cs typeface="Times New Roman" panose="02020603050405020304" pitchFamily="18" charset="0"/>
            </a:endParaRPr>
          </a:p>
          <a:p>
            <a:pPr marL="0" indent="0">
              <a:buNone/>
            </a:pPr>
            <a:r>
              <a:rPr lang="en-US" i="1" dirty="0">
                <a:latin typeface="Century Schoolbook" panose="02040604050505020304" pitchFamily="18" charset="0"/>
                <a:cs typeface="Times New Roman" panose="02020603050405020304" pitchFamily="18" charset="0"/>
              </a:rPr>
              <a:t>	-C.  </a:t>
            </a:r>
            <a:r>
              <a:rPr lang="en-US" i="1" dirty="0" smtClean="0">
                <a:latin typeface="Century Schoolbook" panose="02040604050505020304" pitchFamily="18" charset="0"/>
                <a:cs typeface="Times New Roman" panose="02020603050405020304" pitchFamily="18" charset="0"/>
              </a:rPr>
              <a:t>1621</a:t>
            </a:r>
            <a:endParaRPr lang="en-US" i="1" dirty="0">
              <a:latin typeface="Century Schoolbook" panose="02040604050505020304" pitchFamily="18" charset="0"/>
              <a:cs typeface="Times New Roman" panose="02020603050405020304" pitchFamily="18" charset="0"/>
            </a:endParaRPr>
          </a:p>
          <a:p>
            <a:pPr marL="0" indent="0">
              <a:buNone/>
            </a:pPr>
            <a:r>
              <a:rPr lang="en-US" i="1" dirty="0" smtClean="0">
                <a:latin typeface="Century Schoolbook" panose="02040604050505020304" pitchFamily="18" charset="0"/>
                <a:cs typeface="Times New Roman" panose="02020603050405020304" pitchFamily="18" charset="0"/>
              </a:rPr>
              <a:t>2. </a:t>
            </a:r>
            <a:r>
              <a:rPr lang="en-US" dirty="0" smtClean="0">
                <a:latin typeface="Century Schoolbook" panose="02040604050505020304" pitchFamily="18" charset="0"/>
                <a:cs typeface="Times New Roman" panose="02020603050405020304" pitchFamily="18" charset="0"/>
              </a:rPr>
              <a:t>The </a:t>
            </a:r>
            <a:r>
              <a:rPr lang="en-US" dirty="0" smtClean="0">
                <a:latin typeface="Century Schoolbook" panose="02040604050505020304" pitchFamily="18" charset="0"/>
                <a:cs typeface="Times New Roman" panose="02020603050405020304" pitchFamily="18" charset="0"/>
              </a:rPr>
              <a:t>Native Americans who were invited to the first Thanksgiving feast belonged to the Wampanoag tribe. Who was the chief of this tribe? </a:t>
            </a:r>
            <a:r>
              <a:rPr lang="en-US" b="1" dirty="0" smtClean="0">
                <a:latin typeface="Century Schoolbook" panose="02040604050505020304" pitchFamily="18" charset="0"/>
                <a:cs typeface="Times New Roman" panose="02020603050405020304" pitchFamily="18" charset="0"/>
              </a:rPr>
              <a:t>(a)</a:t>
            </a:r>
            <a:r>
              <a:rPr lang="en-US" dirty="0" smtClean="0">
                <a:latin typeface="Century Schoolbook" panose="02040604050505020304" pitchFamily="18" charset="0"/>
                <a:cs typeface="Times New Roman" panose="02020603050405020304" pitchFamily="18" charset="0"/>
              </a:rPr>
              <a:t> </a:t>
            </a:r>
            <a:r>
              <a:rPr lang="en-US" i="1" dirty="0" smtClean="0">
                <a:latin typeface="Century Schoolbook" panose="02040604050505020304" pitchFamily="18" charset="0"/>
                <a:cs typeface="Times New Roman" panose="02020603050405020304" pitchFamily="18" charset="0"/>
              </a:rPr>
              <a:t>Squanto</a:t>
            </a:r>
            <a:r>
              <a:rPr lang="en-US" dirty="0" smtClean="0">
                <a:latin typeface="Century Schoolbook" panose="02040604050505020304" pitchFamily="18" charset="0"/>
                <a:cs typeface="Times New Roman" panose="02020603050405020304" pitchFamily="18" charset="0"/>
              </a:rPr>
              <a:t> </a:t>
            </a:r>
            <a:r>
              <a:rPr lang="en-US" b="1" dirty="0" smtClean="0">
                <a:latin typeface="Century Schoolbook" panose="02040604050505020304" pitchFamily="18" charset="0"/>
                <a:cs typeface="Times New Roman" panose="02020603050405020304" pitchFamily="18" charset="0"/>
              </a:rPr>
              <a:t>(b) </a:t>
            </a:r>
            <a:r>
              <a:rPr lang="en-US" i="1" dirty="0" smtClean="0">
                <a:latin typeface="Century Schoolbook" panose="02040604050505020304" pitchFamily="18" charset="0"/>
                <a:cs typeface="Times New Roman" panose="02020603050405020304" pitchFamily="18" charset="0"/>
              </a:rPr>
              <a:t>Samoset</a:t>
            </a:r>
            <a:r>
              <a:rPr lang="en-US" dirty="0" smtClean="0">
                <a:latin typeface="Century Schoolbook" panose="02040604050505020304" pitchFamily="18" charset="0"/>
                <a:cs typeface="Times New Roman" panose="02020603050405020304" pitchFamily="18" charset="0"/>
              </a:rPr>
              <a:t> </a:t>
            </a:r>
            <a:r>
              <a:rPr lang="en-US" b="1" dirty="0" smtClean="0">
                <a:latin typeface="Century Schoolbook" panose="02040604050505020304" pitchFamily="18" charset="0"/>
                <a:cs typeface="Times New Roman" panose="02020603050405020304" pitchFamily="18" charset="0"/>
              </a:rPr>
              <a:t>(c)</a:t>
            </a:r>
            <a:r>
              <a:rPr lang="en-US" dirty="0" smtClean="0">
                <a:latin typeface="Century Schoolbook" panose="02040604050505020304" pitchFamily="18" charset="0"/>
                <a:cs typeface="Times New Roman" panose="02020603050405020304" pitchFamily="18" charset="0"/>
              </a:rPr>
              <a:t> </a:t>
            </a:r>
            <a:r>
              <a:rPr lang="en-US" i="1" dirty="0" smtClean="0">
                <a:latin typeface="Century Schoolbook" panose="02040604050505020304" pitchFamily="18" charset="0"/>
                <a:cs typeface="Times New Roman" panose="02020603050405020304" pitchFamily="18" charset="0"/>
              </a:rPr>
              <a:t>Cheyenne</a:t>
            </a:r>
            <a:r>
              <a:rPr lang="en-US" dirty="0" smtClean="0">
                <a:latin typeface="Century Schoolbook" panose="02040604050505020304" pitchFamily="18" charset="0"/>
                <a:cs typeface="Times New Roman" panose="02020603050405020304" pitchFamily="18" charset="0"/>
              </a:rPr>
              <a:t> </a:t>
            </a:r>
            <a:r>
              <a:rPr lang="en-US" b="1" dirty="0" smtClean="0">
                <a:latin typeface="Century Schoolbook" panose="02040604050505020304" pitchFamily="18" charset="0"/>
                <a:cs typeface="Times New Roman" panose="02020603050405020304" pitchFamily="18" charset="0"/>
              </a:rPr>
              <a:t>(d)</a:t>
            </a:r>
            <a:r>
              <a:rPr lang="en-US" dirty="0" smtClean="0">
                <a:latin typeface="Century Schoolbook" panose="02040604050505020304" pitchFamily="18" charset="0"/>
                <a:cs typeface="Times New Roman" panose="02020603050405020304" pitchFamily="18" charset="0"/>
              </a:rPr>
              <a:t> </a:t>
            </a:r>
            <a:r>
              <a:rPr lang="en-US" i="1" dirty="0" smtClean="0">
                <a:latin typeface="Century Schoolbook" panose="02040604050505020304" pitchFamily="18" charset="0"/>
                <a:cs typeface="Times New Roman" panose="02020603050405020304" pitchFamily="18" charset="0"/>
              </a:rPr>
              <a:t>Massasoit </a:t>
            </a:r>
          </a:p>
          <a:p>
            <a:pPr marL="0" indent="0">
              <a:buNone/>
            </a:pPr>
            <a:r>
              <a:rPr lang="en-US" dirty="0"/>
              <a:t>	-D.  Massasoit </a:t>
            </a:r>
            <a:endParaRPr lang="en-US" dirty="0"/>
          </a:p>
        </p:txBody>
      </p:sp>
      <p:pic>
        <p:nvPicPr>
          <p:cNvPr id="5122" name="Picture 2" descr="C:\Documents and Settings\tracy.taylor.SRHIGH\Local Settings\Temporary Internet Files\Content.IE5\NDDF4VON\MCj04362260000[1].png"/>
          <p:cNvPicPr>
            <a:picLocks noChangeAspect="1" noChangeArrowheads="1"/>
          </p:cNvPicPr>
          <p:nvPr/>
        </p:nvPicPr>
        <p:blipFill>
          <a:blip r:embed="rId2" cstate="print"/>
          <a:srcRect/>
          <a:stretch>
            <a:fillRect/>
          </a:stretch>
        </p:blipFill>
        <p:spPr bwMode="auto">
          <a:xfrm>
            <a:off x="304800" y="182106"/>
            <a:ext cx="3276600" cy="103699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Trivia</a:t>
            </a:r>
            <a:endParaRPr lang="en-US" dirty="0"/>
          </a:p>
        </p:txBody>
      </p:sp>
      <p:sp>
        <p:nvSpPr>
          <p:cNvPr id="3" name="Content Placeholder 2"/>
          <p:cNvSpPr>
            <a:spLocks noGrp="1"/>
          </p:cNvSpPr>
          <p:nvPr>
            <p:ph idx="1"/>
          </p:nvPr>
        </p:nvSpPr>
        <p:spPr>
          <a:xfrm>
            <a:off x="457200" y="1295400"/>
            <a:ext cx="8229600" cy="4830763"/>
          </a:xfrm>
        </p:spPr>
        <p:txBody>
          <a:bodyPr>
            <a:normAutofit fontScale="70000" lnSpcReduction="20000"/>
          </a:bodyPr>
          <a:lstStyle/>
          <a:p>
            <a:pPr marL="0" indent="0">
              <a:buNone/>
            </a:pPr>
            <a:r>
              <a:rPr lang="en-US" dirty="0" smtClean="0">
                <a:latin typeface="Century Schoolbook" panose="02040604050505020304" pitchFamily="18" charset="0"/>
                <a:cs typeface="Times New Roman" panose="02020603050405020304" pitchFamily="18" charset="0"/>
              </a:rPr>
              <a:t>3. What </a:t>
            </a:r>
            <a:r>
              <a:rPr lang="en-US" dirty="0" smtClean="0">
                <a:latin typeface="Century Schoolbook" panose="02040604050505020304" pitchFamily="18" charset="0"/>
                <a:cs typeface="Times New Roman" panose="02020603050405020304" pitchFamily="18" charset="0"/>
              </a:rPr>
              <a:t>does the term "Cornucopia" mean? </a:t>
            </a:r>
            <a:r>
              <a:rPr lang="en-US" b="1" dirty="0" smtClean="0">
                <a:latin typeface="Century Schoolbook" panose="02040604050505020304" pitchFamily="18" charset="0"/>
                <a:cs typeface="Times New Roman" panose="02020603050405020304" pitchFamily="18" charset="0"/>
              </a:rPr>
              <a:t>A.</a:t>
            </a:r>
            <a:r>
              <a:rPr lang="en-US" dirty="0" smtClean="0">
                <a:latin typeface="Century Schoolbook" panose="02040604050505020304" pitchFamily="18" charset="0"/>
                <a:cs typeface="Times New Roman" panose="02020603050405020304" pitchFamily="18" charset="0"/>
              </a:rPr>
              <a:t> </a:t>
            </a:r>
            <a:r>
              <a:rPr lang="en-US" i="1" dirty="0" smtClean="0">
                <a:latin typeface="Century Schoolbook" panose="02040604050505020304" pitchFamily="18" charset="0"/>
                <a:cs typeface="Times New Roman" panose="02020603050405020304" pitchFamily="18" charset="0"/>
              </a:rPr>
              <a:t>Corn husks </a:t>
            </a:r>
            <a:r>
              <a:rPr lang="en-US" b="1" dirty="0" smtClean="0">
                <a:latin typeface="Century Schoolbook" panose="02040604050505020304" pitchFamily="18" charset="0"/>
                <a:cs typeface="Times New Roman" panose="02020603050405020304" pitchFamily="18" charset="0"/>
              </a:rPr>
              <a:t>B.</a:t>
            </a:r>
            <a:r>
              <a:rPr lang="en-US" dirty="0" smtClean="0">
                <a:latin typeface="Century Schoolbook" panose="02040604050505020304" pitchFamily="18" charset="0"/>
                <a:cs typeface="Times New Roman" panose="02020603050405020304" pitchFamily="18" charset="0"/>
              </a:rPr>
              <a:t> </a:t>
            </a:r>
            <a:r>
              <a:rPr lang="en-US" i="1" dirty="0" smtClean="0">
                <a:latin typeface="Century Schoolbook" panose="02040604050505020304" pitchFamily="18" charset="0"/>
                <a:cs typeface="Times New Roman" panose="02020603050405020304" pitchFamily="18" charset="0"/>
              </a:rPr>
              <a:t>Horn of plenty </a:t>
            </a:r>
            <a:r>
              <a:rPr lang="en-US" b="1" dirty="0" smtClean="0">
                <a:latin typeface="Century Schoolbook" panose="02040604050505020304" pitchFamily="18" charset="0"/>
                <a:cs typeface="Times New Roman" panose="02020603050405020304" pitchFamily="18" charset="0"/>
              </a:rPr>
              <a:t>C.</a:t>
            </a:r>
            <a:r>
              <a:rPr lang="en-US" dirty="0" smtClean="0">
                <a:latin typeface="Century Schoolbook" panose="02040604050505020304" pitchFamily="18" charset="0"/>
                <a:cs typeface="Times New Roman" panose="02020603050405020304" pitchFamily="18" charset="0"/>
              </a:rPr>
              <a:t> </a:t>
            </a:r>
            <a:r>
              <a:rPr lang="en-US" i="1" dirty="0" smtClean="0">
                <a:latin typeface="Century Schoolbook" panose="02040604050505020304" pitchFamily="18" charset="0"/>
                <a:cs typeface="Times New Roman" panose="02020603050405020304" pitchFamily="18" charset="0"/>
              </a:rPr>
              <a:t>A Greek god </a:t>
            </a:r>
            <a:r>
              <a:rPr lang="en-US" b="1" dirty="0" smtClean="0">
                <a:latin typeface="Century Schoolbook" panose="02040604050505020304" pitchFamily="18" charset="0"/>
                <a:cs typeface="Times New Roman" panose="02020603050405020304" pitchFamily="18" charset="0"/>
              </a:rPr>
              <a:t>D.</a:t>
            </a:r>
            <a:r>
              <a:rPr lang="en-US" dirty="0" smtClean="0">
                <a:latin typeface="Century Schoolbook" panose="02040604050505020304" pitchFamily="18" charset="0"/>
                <a:cs typeface="Times New Roman" panose="02020603050405020304" pitchFamily="18" charset="0"/>
              </a:rPr>
              <a:t> </a:t>
            </a:r>
            <a:r>
              <a:rPr lang="en-US" i="1" dirty="0" smtClean="0">
                <a:latin typeface="Century Schoolbook" panose="02040604050505020304" pitchFamily="18" charset="0"/>
                <a:cs typeface="Times New Roman" panose="02020603050405020304" pitchFamily="18" charset="0"/>
              </a:rPr>
              <a:t>A traditional corn dish </a:t>
            </a:r>
            <a:endParaRPr lang="en-US" i="1" dirty="0" smtClean="0">
              <a:latin typeface="Century Schoolbook" panose="02040604050505020304" pitchFamily="18" charset="0"/>
              <a:cs typeface="Times New Roman" panose="02020603050405020304" pitchFamily="18" charset="0"/>
            </a:endParaRPr>
          </a:p>
          <a:p>
            <a:pPr marL="0" indent="0">
              <a:buNone/>
            </a:pPr>
            <a:r>
              <a:rPr lang="en-US" i="1" dirty="0">
                <a:latin typeface="Century Schoolbook" panose="02040604050505020304" pitchFamily="18" charset="0"/>
                <a:cs typeface="Times New Roman" panose="02020603050405020304" pitchFamily="18" charset="0"/>
              </a:rPr>
              <a:t>	-B.  Horn of plenty </a:t>
            </a:r>
            <a:endParaRPr lang="en-US" i="1" dirty="0">
              <a:latin typeface="Century Schoolbook" panose="02040604050505020304" pitchFamily="18" charset="0"/>
              <a:cs typeface="Times New Roman" panose="02020603050405020304" pitchFamily="18" charset="0"/>
            </a:endParaRPr>
          </a:p>
          <a:p>
            <a:pPr marL="0" indent="0">
              <a:buNone/>
            </a:pPr>
            <a:r>
              <a:rPr lang="en-US" i="1" dirty="0" smtClean="0">
                <a:latin typeface="Century Schoolbook" panose="02040604050505020304" pitchFamily="18" charset="0"/>
                <a:cs typeface="Times New Roman" panose="02020603050405020304" pitchFamily="18" charset="0"/>
              </a:rPr>
              <a:t>4. </a:t>
            </a:r>
            <a:r>
              <a:rPr lang="en-US" dirty="0" smtClean="0">
                <a:latin typeface="Century Schoolbook" panose="02040604050505020304" pitchFamily="18" charset="0"/>
                <a:cs typeface="Times New Roman" panose="02020603050405020304" pitchFamily="18" charset="0"/>
              </a:rPr>
              <a:t>How </a:t>
            </a:r>
            <a:r>
              <a:rPr lang="en-US" dirty="0" smtClean="0">
                <a:latin typeface="Century Schoolbook" panose="02040604050505020304" pitchFamily="18" charset="0"/>
                <a:cs typeface="Times New Roman" panose="02020603050405020304" pitchFamily="18" charset="0"/>
              </a:rPr>
              <a:t>fast can wild turkeys run? </a:t>
            </a:r>
            <a:r>
              <a:rPr lang="en-US" b="1" dirty="0" smtClean="0">
                <a:latin typeface="Century Schoolbook" panose="02040604050505020304" pitchFamily="18" charset="0"/>
                <a:cs typeface="Times New Roman" panose="02020603050405020304" pitchFamily="18" charset="0"/>
              </a:rPr>
              <a:t>A.</a:t>
            </a:r>
            <a:r>
              <a:rPr lang="en-US" dirty="0" smtClean="0">
                <a:latin typeface="Century Schoolbook" panose="02040604050505020304" pitchFamily="18" charset="0"/>
                <a:cs typeface="Times New Roman" panose="02020603050405020304" pitchFamily="18" charset="0"/>
              </a:rPr>
              <a:t> 15 mph </a:t>
            </a:r>
            <a:r>
              <a:rPr lang="en-US" b="1" dirty="0" smtClean="0">
                <a:latin typeface="Century Schoolbook" panose="02040604050505020304" pitchFamily="18" charset="0"/>
                <a:cs typeface="Times New Roman" panose="02020603050405020304" pitchFamily="18" charset="0"/>
              </a:rPr>
              <a:t>B.</a:t>
            </a:r>
            <a:r>
              <a:rPr lang="en-US" dirty="0" smtClean="0">
                <a:latin typeface="Century Schoolbook" panose="02040604050505020304" pitchFamily="18" charset="0"/>
                <a:cs typeface="Times New Roman" panose="02020603050405020304" pitchFamily="18" charset="0"/>
              </a:rPr>
              <a:t> 55 mph </a:t>
            </a:r>
            <a:r>
              <a:rPr lang="en-US" b="1" dirty="0" smtClean="0">
                <a:latin typeface="Century Schoolbook" panose="02040604050505020304" pitchFamily="18" charset="0"/>
                <a:cs typeface="Times New Roman" panose="02020603050405020304" pitchFamily="18" charset="0"/>
              </a:rPr>
              <a:t>C.</a:t>
            </a:r>
            <a:r>
              <a:rPr lang="en-US" dirty="0" smtClean="0">
                <a:latin typeface="Century Schoolbook" panose="02040604050505020304" pitchFamily="18" charset="0"/>
                <a:cs typeface="Times New Roman" panose="02020603050405020304" pitchFamily="18" charset="0"/>
              </a:rPr>
              <a:t> 5 mph </a:t>
            </a:r>
            <a:r>
              <a:rPr lang="en-US" b="1" dirty="0" smtClean="0">
                <a:latin typeface="Century Schoolbook" panose="02040604050505020304" pitchFamily="18" charset="0"/>
                <a:cs typeface="Times New Roman" panose="02020603050405020304" pitchFamily="18" charset="0"/>
              </a:rPr>
              <a:t>D.</a:t>
            </a:r>
            <a:r>
              <a:rPr lang="en-US" dirty="0" smtClean="0">
                <a:latin typeface="Century Schoolbook" panose="02040604050505020304" pitchFamily="18" charset="0"/>
                <a:cs typeface="Times New Roman" panose="02020603050405020304" pitchFamily="18" charset="0"/>
              </a:rPr>
              <a:t> 25 mph </a:t>
            </a:r>
            <a:endParaRPr lang="en-US" dirty="0" smtClean="0">
              <a:latin typeface="Century Schoolbook" panose="02040604050505020304" pitchFamily="18" charset="0"/>
              <a:cs typeface="Times New Roman" panose="02020603050405020304" pitchFamily="18" charset="0"/>
            </a:endParaRPr>
          </a:p>
          <a:p>
            <a:pPr marL="0" indent="0">
              <a:buNone/>
            </a:pPr>
            <a:r>
              <a:rPr lang="en-US" dirty="0">
                <a:latin typeface="Century Schoolbook" panose="02040604050505020304" pitchFamily="18" charset="0"/>
                <a:cs typeface="Times New Roman" panose="02020603050405020304" pitchFamily="18" charset="0"/>
              </a:rPr>
              <a:t>	-D.  25 mph </a:t>
            </a:r>
            <a:endParaRPr lang="en-US" dirty="0" smtClean="0">
              <a:latin typeface="Century Schoolbook" panose="02040604050505020304" pitchFamily="18" charset="0"/>
              <a:cs typeface="Times New Roman" panose="02020603050405020304" pitchFamily="18" charset="0"/>
            </a:endParaRPr>
          </a:p>
          <a:p>
            <a:pPr marL="0" indent="0">
              <a:buNone/>
            </a:pPr>
            <a:r>
              <a:rPr lang="en-US" dirty="0" smtClean="0">
                <a:latin typeface="Century Schoolbook" panose="02040604050505020304" pitchFamily="18" charset="0"/>
                <a:cs typeface="Times New Roman" panose="02020603050405020304" pitchFamily="18" charset="0"/>
              </a:rPr>
              <a:t>5. How </a:t>
            </a:r>
            <a:r>
              <a:rPr lang="en-US" dirty="0" smtClean="0">
                <a:latin typeface="Century Schoolbook" panose="02040604050505020304" pitchFamily="18" charset="0"/>
                <a:cs typeface="Times New Roman" panose="02020603050405020304" pitchFamily="18" charset="0"/>
              </a:rPr>
              <a:t>far can a Tom’s gobble be heard?  </a:t>
            </a:r>
            <a:r>
              <a:rPr lang="en-US" b="1" dirty="0" smtClean="0">
                <a:latin typeface="Century Schoolbook" panose="02040604050505020304" pitchFamily="18" charset="0"/>
                <a:cs typeface="Times New Roman" panose="02020603050405020304" pitchFamily="18" charset="0"/>
              </a:rPr>
              <a:t>A.</a:t>
            </a:r>
            <a:r>
              <a:rPr lang="en-US" dirty="0" smtClean="0">
                <a:latin typeface="Century Schoolbook" panose="02040604050505020304" pitchFamily="18" charset="0"/>
                <a:cs typeface="Times New Roman" panose="02020603050405020304" pitchFamily="18" charset="0"/>
              </a:rPr>
              <a:t>  1 mile </a:t>
            </a:r>
            <a:r>
              <a:rPr lang="en-US" b="1" dirty="0" smtClean="0">
                <a:latin typeface="Century Schoolbook" panose="02040604050505020304" pitchFamily="18" charset="0"/>
                <a:cs typeface="Times New Roman" panose="02020603050405020304" pitchFamily="18" charset="0"/>
              </a:rPr>
              <a:t>B.</a:t>
            </a:r>
            <a:r>
              <a:rPr lang="en-US" dirty="0" smtClean="0">
                <a:latin typeface="Century Schoolbook" panose="02040604050505020304" pitchFamily="18" charset="0"/>
                <a:cs typeface="Times New Roman" panose="02020603050405020304" pitchFamily="18" charset="0"/>
              </a:rPr>
              <a:t>  100 yards  </a:t>
            </a:r>
            <a:r>
              <a:rPr lang="en-US" b="1" i="1" dirty="0" smtClean="0">
                <a:latin typeface="Century Schoolbook" panose="02040604050505020304" pitchFamily="18" charset="0"/>
                <a:cs typeface="Times New Roman" panose="02020603050405020304" pitchFamily="18" charset="0"/>
              </a:rPr>
              <a:t>C.</a:t>
            </a:r>
            <a:r>
              <a:rPr lang="en-US" dirty="0" smtClean="0">
                <a:latin typeface="Century Schoolbook" panose="02040604050505020304" pitchFamily="18" charset="0"/>
                <a:cs typeface="Times New Roman" panose="02020603050405020304" pitchFamily="18" charset="0"/>
              </a:rPr>
              <a:t>  3 miles  </a:t>
            </a:r>
            <a:r>
              <a:rPr lang="en-US" b="1" dirty="0" smtClean="0">
                <a:latin typeface="Century Schoolbook" panose="02040604050505020304" pitchFamily="18" charset="0"/>
                <a:cs typeface="Times New Roman" panose="02020603050405020304" pitchFamily="18" charset="0"/>
              </a:rPr>
              <a:t>D.</a:t>
            </a:r>
            <a:r>
              <a:rPr lang="en-US" dirty="0" smtClean="0">
                <a:latin typeface="Century Schoolbook" panose="02040604050505020304" pitchFamily="18" charset="0"/>
                <a:cs typeface="Times New Roman" panose="02020603050405020304" pitchFamily="18" charset="0"/>
              </a:rPr>
              <a:t>  200 feet </a:t>
            </a:r>
            <a:endParaRPr lang="en-US" dirty="0" smtClean="0">
              <a:latin typeface="Century Schoolbook" panose="02040604050505020304" pitchFamily="18" charset="0"/>
              <a:cs typeface="Times New Roman" panose="02020603050405020304" pitchFamily="18" charset="0"/>
            </a:endParaRPr>
          </a:p>
          <a:p>
            <a:pPr marL="0" indent="0">
              <a:buNone/>
            </a:pPr>
            <a:r>
              <a:rPr lang="en-US" dirty="0">
                <a:latin typeface="Century Schoolbook" panose="02040604050505020304" pitchFamily="18" charset="0"/>
                <a:cs typeface="Times New Roman" panose="02020603050405020304" pitchFamily="18" charset="0"/>
              </a:rPr>
              <a:t>	-A.  1 mile</a:t>
            </a:r>
            <a:endParaRPr lang="en-US" dirty="0" smtClean="0">
              <a:latin typeface="Century Schoolbook" panose="02040604050505020304" pitchFamily="18" charset="0"/>
              <a:cs typeface="Times New Roman" panose="02020603050405020304" pitchFamily="18" charset="0"/>
            </a:endParaRPr>
          </a:p>
          <a:p>
            <a:pPr marL="0" indent="0">
              <a:buNone/>
            </a:pPr>
            <a:r>
              <a:rPr lang="en-US" b="1" dirty="0" smtClean="0">
                <a:latin typeface="Century Schoolbook" panose="02040604050505020304" pitchFamily="18" charset="0"/>
                <a:cs typeface="Times New Roman" panose="02020603050405020304" pitchFamily="18" charset="0"/>
              </a:rPr>
              <a:t>6. True </a:t>
            </a:r>
            <a:r>
              <a:rPr lang="en-US" b="1" dirty="0" smtClean="0">
                <a:latin typeface="Century Schoolbook" panose="02040604050505020304" pitchFamily="18" charset="0"/>
                <a:cs typeface="Times New Roman" panose="02020603050405020304" pitchFamily="18" charset="0"/>
              </a:rPr>
              <a:t>or False: </a:t>
            </a:r>
            <a:r>
              <a:rPr lang="en-US" dirty="0" smtClean="0">
                <a:latin typeface="Century Schoolbook" panose="02040604050505020304" pitchFamily="18" charset="0"/>
                <a:cs typeface="Times New Roman" panose="02020603050405020304" pitchFamily="18" charset="0"/>
              </a:rPr>
              <a:t>Thanksgiving is only celebrated in the United States. </a:t>
            </a:r>
            <a:endParaRPr lang="en-US" dirty="0" smtClean="0">
              <a:latin typeface="Century Schoolbook" panose="02040604050505020304" pitchFamily="18" charset="0"/>
              <a:cs typeface="Times New Roman" panose="02020603050405020304" pitchFamily="18" charset="0"/>
            </a:endParaRPr>
          </a:p>
          <a:p>
            <a:pPr marL="0" indent="0">
              <a:buNone/>
            </a:pPr>
            <a:r>
              <a:rPr lang="en-US" dirty="0">
                <a:latin typeface="Century Schoolbook" panose="02040604050505020304" pitchFamily="18" charset="0"/>
                <a:cs typeface="Times New Roman" panose="02020603050405020304" pitchFamily="18" charset="0"/>
              </a:rPr>
              <a:t>	-False: Canada also celebrates a Thanksgiving Day. </a:t>
            </a:r>
          </a:p>
          <a:p>
            <a:pPr marL="0" indent="0">
              <a:buNone/>
            </a:pPr>
            <a:endParaRPr lang="en-US" dirty="0" smtClean="0">
              <a:latin typeface="Century Schoolbook" panose="020406040505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pic>
        <p:nvPicPr>
          <p:cNvPr id="4098" name="Picture 2" descr="C:\Documents and Settings\tracy.taylor.SRHIGH\Local Settings\Temporary Internet Files\Content.IE5\NDDF4VON\MCj04362260000[1].png"/>
          <p:cNvPicPr>
            <a:picLocks noChangeAspect="1" noChangeArrowheads="1"/>
          </p:cNvPicPr>
          <p:nvPr/>
        </p:nvPicPr>
        <p:blipFill>
          <a:blip r:embed="rId2" cstate="print"/>
          <a:srcRect/>
          <a:stretch>
            <a:fillRect/>
          </a:stretch>
        </p:blipFill>
        <p:spPr bwMode="auto">
          <a:xfrm>
            <a:off x="457200" y="201478"/>
            <a:ext cx="2933419" cy="109381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ox(i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Trivia</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startAt="7"/>
            </a:pPr>
            <a:r>
              <a:rPr lang="en-US" dirty="0" smtClean="0">
                <a:latin typeface="Century Schoolbook" panose="02040604050505020304" pitchFamily="18" charset="0"/>
              </a:rPr>
              <a:t>When was the first Macy’s Thanksgiving Day parade</a:t>
            </a:r>
            <a:r>
              <a:rPr lang="en-US" dirty="0" smtClean="0">
                <a:latin typeface="Century Schoolbook" panose="02040604050505020304" pitchFamily="18" charset="0"/>
              </a:rPr>
              <a:t>?</a:t>
            </a:r>
          </a:p>
          <a:p>
            <a:pPr marL="0" indent="0">
              <a:buNone/>
            </a:pPr>
            <a:r>
              <a:rPr lang="en-US" dirty="0">
                <a:latin typeface="Century Schoolbook" panose="02040604050505020304" pitchFamily="18" charset="0"/>
              </a:rPr>
              <a:t>	-</a:t>
            </a:r>
            <a:r>
              <a:rPr lang="en-US" dirty="0" smtClean="0">
                <a:latin typeface="Century Schoolbook" panose="02040604050505020304" pitchFamily="18" charset="0"/>
              </a:rPr>
              <a:t>1924</a:t>
            </a:r>
            <a:endParaRPr lang="en-US" dirty="0" smtClean="0">
              <a:latin typeface="Century Schoolbook" panose="02040604050505020304" pitchFamily="18" charset="0"/>
            </a:endParaRPr>
          </a:p>
          <a:p>
            <a:pPr marL="0" indent="0">
              <a:buNone/>
            </a:pPr>
            <a:r>
              <a:rPr lang="en-US" dirty="0" smtClean="0">
                <a:latin typeface="Century Schoolbook" panose="02040604050505020304" pitchFamily="18" charset="0"/>
              </a:rPr>
              <a:t>8.    True </a:t>
            </a:r>
            <a:r>
              <a:rPr lang="en-US" dirty="0" smtClean="0">
                <a:latin typeface="Century Schoolbook" panose="02040604050505020304" pitchFamily="18" charset="0"/>
              </a:rPr>
              <a:t>or false:  Only (domesticated) male turkeys gobble</a:t>
            </a:r>
            <a:r>
              <a:rPr lang="en-US" dirty="0" smtClean="0">
                <a:latin typeface="Century Schoolbook" panose="02040604050505020304" pitchFamily="18" charset="0"/>
              </a:rPr>
              <a:t>?</a:t>
            </a:r>
          </a:p>
          <a:p>
            <a:pPr marL="0" indent="0">
              <a:buNone/>
            </a:pPr>
            <a:r>
              <a:rPr lang="en-US" dirty="0">
                <a:latin typeface="Century Schoolbook" panose="02040604050505020304" pitchFamily="18" charset="0"/>
              </a:rPr>
              <a:t>	-</a:t>
            </a:r>
            <a:r>
              <a:rPr lang="en-US" dirty="0" smtClean="0">
                <a:latin typeface="Century Schoolbook" panose="02040604050505020304" pitchFamily="18" charset="0"/>
              </a:rPr>
              <a:t>true</a:t>
            </a:r>
            <a:endParaRPr lang="en-US" dirty="0">
              <a:latin typeface="Century Schoolbook" panose="02040604050505020304" pitchFamily="18" charset="0"/>
            </a:endParaRPr>
          </a:p>
          <a:p>
            <a:pPr marL="0" indent="0">
              <a:buNone/>
            </a:pPr>
            <a:r>
              <a:rPr lang="en-US" dirty="0" smtClean="0">
                <a:latin typeface="Century Schoolbook" panose="02040604050505020304" pitchFamily="18" charset="0"/>
              </a:rPr>
              <a:t>9.    How </a:t>
            </a:r>
            <a:r>
              <a:rPr lang="en-US" dirty="0" smtClean="0">
                <a:latin typeface="Century Schoolbook" panose="02040604050505020304" pitchFamily="18" charset="0"/>
              </a:rPr>
              <a:t>many feathers does the average turkey have? </a:t>
            </a:r>
            <a:r>
              <a:rPr lang="en-US" b="1" dirty="0" smtClean="0">
                <a:latin typeface="Century Schoolbook" panose="02040604050505020304" pitchFamily="18" charset="0"/>
              </a:rPr>
              <a:t>(a)</a:t>
            </a:r>
            <a:r>
              <a:rPr lang="en-US" dirty="0" smtClean="0">
                <a:latin typeface="Century Schoolbook" panose="02040604050505020304" pitchFamily="18" charset="0"/>
              </a:rPr>
              <a:t> 1500-2000 </a:t>
            </a:r>
            <a:r>
              <a:rPr lang="en-US" b="1" dirty="0" smtClean="0">
                <a:latin typeface="Century Schoolbook" panose="02040604050505020304" pitchFamily="18" charset="0"/>
              </a:rPr>
              <a:t>(b)</a:t>
            </a:r>
            <a:r>
              <a:rPr lang="en-US" dirty="0" smtClean="0">
                <a:latin typeface="Century Schoolbook" panose="02040604050505020304" pitchFamily="18" charset="0"/>
              </a:rPr>
              <a:t> 2000-2500 </a:t>
            </a:r>
            <a:r>
              <a:rPr lang="en-US" b="1" dirty="0" smtClean="0">
                <a:latin typeface="Century Schoolbook" panose="02040604050505020304" pitchFamily="18" charset="0"/>
              </a:rPr>
              <a:t>(c)</a:t>
            </a:r>
            <a:r>
              <a:rPr lang="en-US" dirty="0" smtClean="0">
                <a:latin typeface="Century Schoolbook" panose="02040604050505020304" pitchFamily="18" charset="0"/>
              </a:rPr>
              <a:t> 3000-3500 </a:t>
            </a:r>
            <a:r>
              <a:rPr lang="en-US" b="1" dirty="0" smtClean="0">
                <a:latin typeface="Century Schoolbook" panose="02040604050505020304" pitchFamily="18" charset="0"/>
              </a:rPr>
              <a:t>(d)</a:t>
            </a:r>
            <a:r>
              <a:rPr lang="en-US" dirty="0" smtClean="0">
                <a:latin typeface="Century Schoolbook" panose="02040604050505020304" pitchFamily="18" charset="0"/>
              </a:rPr>
              <a:t> </a:t>
            </a:r>
            <a:r>
              <a:rPr lang="en-US" dirty="0" smtClean="0">
                <a:latin typeface="Century Schoolbook" panose="02040604050505020304" pitchFamily="18" charset="0"/>
              </a:rPr>
              <a:t>4000-4500</a:t>
            </a:r>
          </a:p>
          <a:p>
            <a:pPr marL="400050" lvl="1" indent="0">
              <a:buNone/>
            </a:pPr>
            <a:r>
              <a:rPr lang="en-US" dirty="0">
                <a:latin typeface="Century Schoolbook" panose="02040604050505020304" pitchFamily="18" charset="0"/>
              </a:rPr>
              <a:t>	-C = </a:t>
            </a:r>
            <a:r>
              <a:rPr lang="en-US" dirty="0" smtClean="0">
                <a:latin typeface="Century Schoolbook" panose="02040604050505020304" pitchFamily="18" charset="0"/>
              </a:rPr>
              <a:t>3000-3500</a:t>
            </a:r>
            <a:endParaRPr lang="en-US" dirty="0" smtClean="0">
              <a:latin typeface="Century Schoolbook" panose="02040604050505020304" pitchFamily="18" charset="0"/>
            </a:endParaRPr>
          </a:p>
          <a:p>
            <a:pPr marL="0" indent="0">
              <a:buNone/>
            </a:pPr>
            <a:r>
              <a:rPr lang="en-US" dirty="0" smtClean="0">
                <a:latin typeface="Century Schoolbook" panose="02040604050505020304" pitchFamily="18" charset="0"/>
              </a:rPr>
              <a:t>10. When </a:t>
            </a:r>
            <a:r>
              <a:rPr lang="en-US" dirty="0" smtClean="0">
                <a:latin typeface="Century Schoolbook" panose="02040604050505020304" pitchFamily="18" charset="0"/>
              </a:rPr>
              <a:t>did Congress make Thanksgiving a national holiday?  </a:t>
            </a:r>
            <a:r>
              <a:rPr lang="en-US" b="1" dirty="0" smtClean="0">
                <a:latin typeface="Century Schoolbook" panose="02040604050505020304" pitchFamily="18" charset="0"/>
              </a:rPr>
              <a:t>(a)</a:t>
            </a:r>
            <a:r>
              <a:rPr lang="en-US" dirty="0" smtClean="0">
                <a:latin typeface="Century Schoolbook" panose="02040604050505020304" pitchFamily="18" charset="0"/>
              </a:rPr>
              <a:t> 1876 </a:t>
            </a:r>
            <a:r>
              <a:rPr lang="en-US" b="1" dirty="0" smtClean="0">
                <a:latin typeface="Century Schoolbook" panose="02040604050505020304" pitchFamily="18" charset="0"/>
              </a:rPr>
              <a:t>(b)</a:t>
            </a:r>
            <a:r>
              <a:rPr lang="en-US" dirty="0" smtClean="0">
                <a:latin typeface="Century Schoolbook" panose="02040604050505020304" pitchFamily="18" charset="0"/>
              </a:rPr>
              <a:t> 1902 </a:t>
            </a:r>
            <a:r>
              <a:rPr lang="en-US" b="1" dirty="0" smtClean="0">
                <a:latin typeface="Century Schoolbook" panose="02040604050505020304" pitchFamily="18" charset="0"/>
              </a:rPr>
              <a:t>(c)</a:t>
            </a:r>
            <a:r>
              <a:rPr lang="en-US" dirty="0" smtClean="0">
                <a:latin typeface="Century Schoolbook" panose="02040604050505020304" pitchFamily="18" charset="0"/>
              </a:rPr>
              <a:t> 1934 </a:t>
            </a:r>
            <a:r>
              <a:rPr lang="en-US" b="1" dirty="0" smtClean="0">
                <a:latin typeface="Century Schoolbook" panose="02040604050505020304" pitchFamily="18" charset="0"/>
              </a:rPr>
              <a:t>(d)</a:t>
            </a:r>
            <a:r>
              <a:rPr lang="en-US" dirty="0" smtClean="0">
                <a:latin typeface="Century Schoolbook" panose="02040604050505020304" pitchFamily="18" charset="0"/>
              </a:rPr>
              <a:t> </a:t>
            </a:r>
            <a:r>
              <a:rPr lang="en-US" dirty="0" smtClean="0">
                <a:latin typeface="Century Schoolbook" panose="02040604050505020304" pitchFamily="18" charset="0"/>
              </a:rPr>
              <a:t>1941</a:t>
            </a:r>
          </a:p>
          <a:p>
            <a:pPr marL="0" indent="0">
              <a:buNone/>
            </a:pPr>
            <a:r>
              <a:rPr lang="en-US" dirty="0">
                <a:latin typeface="Century Schoolbook" panose="02040604050505020304" pitchFamily="18" charset="0"/>
              </a:rPr>
              <a:t>	-D = 1941</a:t>
            </a:r>
            <a:endParaRPr lang="en-US" dirty="0" smtClean="0">
              <a:latin typeface="Century Schoolbook" panose="02040604050505020304" pitchFamily="18" charset="0"/>
            </a:endParaRPr>
          </a:p>
          <a:p>
            <a:pPr marL="0" indent="0">
              <a:buNone/>
            </a:pPr>
            <a:endParaRPr lang="en-US" dirty="0"/>
          </a:p>
        </p:txBody>
      </p:sp>
      <p:pic>
        <p:nvPicPr>
          <p:cNvPr id="4" name="Picture 2" descr="C:\Documents and Settings\tracy.taylor.SRHIGH\Local Settings\Temporary Internet Files\Content.IE5\NDDF4VON\MCj04362260000[1].png"/>
          <p:cNvPicPr>
            <a:picLocks noChangeAspect="1" noChangeArrowheads="1"/>
          </p:cNvPicPr>
          <p:nvPr/>
        </p:nvPicPr>
        <p:blipFill>
          <a:blip r:embed="rId2" cstate="print"/>
          <a:srcRect/>
          <a:stretch>
            <a:fillRect/>
          </a:stretch>
        </p:blipFill>
        <p:spPr bwMode="auto">
          <a:xfrm>
            <a:off x="304800" y="182106"/>
            <a:ext cx="3276600" cy="1036990"/>
          </a:xfrm>
          <a:prstGeom prst="rect">
            <a:avLst/>
          </a:prstGeom>
          <a:noFill/>
        </p:spPr>
      </p:pic>
    </p:spTree>
    <p:extLst>
      <p:ext uri="{BB962C8B-B14F-4D97-AF65-F5344CB8AC3E}">
        <p14:creationId xmlns:p14="http://schemas.microsoft.com/office/powerpoint/2010/main" val="3424815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1" dur="5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p:cTn id="4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Answers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1</a:t>
            </a:r>
            <a:r>
              <a:rPr lang="en-US" dirty="0"/>
              <a:t>. C.  </a:t>
            </a:r>
            <a:r>
              <a:rPr lang="en-US" dirty="0" smtClean="0"/>
              <a:t>1621</a:t>
            </a:r>
          </a:p>
          <a:p>
            <a:pPr marL="0" indent="0">
              <a:buNone/>
            </a:pPr>
            <a:r>
              <a:rPr lang="en-US" dirty="0"/>
              <a:t>2. D.  Massasoit </a:t>
            </a:r>
            <a:endParaRPr lang="en-US" dirty="0" smtClean="0"/>
          </a:p>
          <a:p>
            <a:pPr marL="0" indent="0">
              <a:buNone/>
            </a:pPr>
            <a:r>
              <a:rPr lang="en-US" dirty="0"/>
              <a:t>3. B.  Horn of plenty </a:t>
            </a:r>
            <a:endParaRPr lang="en-US" dirty="0" smtClean="0"/>
          </a:p>
          <a:p>
            <a:pPr marL="0" indent="0">
              <a:buNone/>
            </a:pPr>
            <a:r>
              <a:rPr lang="en-US" dirty="0"/>
              <a:t>4. D.  25 mph </a:t>
            </a:r>
            <a:endParaRPr lang="en-US" dirty="0" smtClean="0"/>
          </a:p>
          <a:p>
            <a:pPr marL="0" indent="0">
              <a:buNone/>
            </a:pPr>
            <a:r>
              <a:rPr lang="en-US" dirty="0"/>
              <a:t>5. A.  1 </a:t>
            </a:r>
            <a:r>
              <a:rPr lang="en-US" dirty="0" smtClean="0"/>
              <a:t>mile</a:t>
            </a:r>
          </a:p>
          <a:p>
            <a:pPr marL="0" indent="0">
              <a:buNone/>
            </a:pPr>
            <a:r>
              <a:rPr lang="en-US" dirty="0"/>
              <a:t>6. False: Canada also celebrates a Thanksgiving Day. </a:t>
            </a:r>
            <a:endParaRPr lang="en-US" dirty="0" smtClean="0"/>
          </a:p>
          <a:p>
            <a:pPr marL="0" indent="0">
              <a:buNone/>
            </a:pPr>
            <a:r>
              <a:rPr lang="en-US" dirty="0"/>
              <a:t>7. </a:t>
            </a:r>
            <a:r>
              <a:rPr lang="en-US" dirty="0" smtClean="0"/>
              <a:t>1924</a:t>
            </a:r>
          </a:p>
          <a:p>
            <a:pPr marL="0" indent="0">
              <a:buNone/>
            </a:pPr>
            <a:r>
              <a:rPr lang="en-US" dirty="0"/>
              <a:t>8. </a:t>
            </a:r>
            <a:r>
              <a:rPr lang="en-US" dirty="0" smtClean="0"/>
              <a:t>true</a:t>
            </a:r>
          </a:p>
          <a:p>
            <a:pPr marL="0" indent="0">
              <a:buNone/>
            </a:pPr>
            <a:r>
              <a:rPr lang="en-US" dirty="0"/>
              <a:t>9. C = </a:t>
            </a:r>
            <a:r>
              <a:rPr lang="en-US" dirty="0" smtClean="0"/>
              <a:t>3000-3500</a:t>
            </a:r>
          </a:p>
          <a:p>
            <a:pPr marL="0" indent="0">
              <a:buNone/>
            </a:pPr>
            <a:r>
              <a:rPr lang="en-US" dirty="0" smtClean="0"/>
              <a:t>10</a:t>
            </a:r>
            <a:r>
              <a:rPr lang="en-US" dirty="0"/>
              <a:t>. D = 1941</a:t>
            </a:r>
          </a:p>
          <a:p>
            <a:pPr marL="0" indent="0">
              <a:buNone/>
            </a:pPr>
            <a:endParaRPr lang="en-US" dirty="0"/>
          </a:p>
        </p:txBody>
      </p:sp>
    </p:spTree>
    <p:extLst>
      <p:ext uri="{BB962C8B-B14F-4D97-AF65-F5344CB8AC3E}">
        <p14:creationId xmlns:p14="http://schemas.microsoft.com/office/powerpoint/2010/main" val="129720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Pardon</a:t>
            </a:r>
            <a:endParaRPr lang="en-US" b="1" dirty="0"/>
          </a:p>
        </p:txBody>
      </p:sp>
      <p:sp>
        <p:nvSpPr>
          <p:cNvPr id="3" name="Content Placeholder 2"/>
          <p:cNvSpPr>
            <a:spLocks noGrp="1"/>
          </p:cNvSpPr>
          <p:nvPr>
            <p:ph idx="1"/>
          </p:nvPr>
        </p:nvSpPr>
        <p:spPr>
          <a:xfrm>
            <a:off x="457200" y="1371600"/>
            <a:ext cx="8229600" cy="4754563"/>
          </a:xfrm>
        </p:spPr>
        <p:txBody>
          <a:bodyPr>
            <a:normAutofit/>
          </a:bodyPr>
          <a:lstStyle/>
          <a:p>
            <a:r>
              <a:rPr lang="en-US" sz="3600" b="1" dirty="0" smtClean="0"/>
              <a:t>Pardon</a:t>
            </a:r>
            <a:r>
              <a:rPr lang="en-US" sz="3600" dirty="0" smtClean="0"/>
              <a:t>:  release from the punishment or legal consequences of a crime, by the President (in a federal case) or a governor (in a State case)</a:t>
            </a:r>
            <a:endParaRPr lang="en-US" sz="3600" dirty="0"/>
          </a:p>
        </p:txBody>
      </p:sp>
      <p:pic>
        <p:nvPicPr>
          <p:cNvPr id="3074" name="Picture 2" descr="C:\Documents and Settings\tracy.taylor.SRHIGH\Local Settings\Temporary Internet Files\Content.IE5\D5U6KTGO\MPj03096490000[1].jpg"/>
          <p:cNvPicPr>
            <a:picLocks noChangeAspect="1" noChangeArrowheads="1"/>
          </p:cNvPicPr>
          <p:nvPr/>
        </p:nvPicPr>
        <p:blipFill>
          <a:blip r:embed="rId2" cstate="print"/>
          <a:srcRect/>
          <a:stretch>
            <a:fillRect/>
          </a:stretch>
        </p:blipFill>
        <p:spPr bwMode="auto">
          <a:xfrm>
            <a:off x="3200400" y="3962400"/>
            <a:ext cx="3657600" cy="260908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Presidential Pardons</a:t>
            </a:r>
            <a:endParaRPr lang="en-US" dirty="0"/>
          </a:p>
        </p:txBody>
      </p:sp>
      <p:sp>
        <p:nvSpPr>
          <p:cNvPr id="3" name="Content Placeholder 2"/>
          <p:cNvSpPr>
            <a:spLocks noGrp="1"/>
          </p:cNvSpPr>
          <p:nvPr>
            <p:ph idx="1"/>
          </p:nvPr>
        </p:nvSpPr>
        <p:spPr>
          <a:xfrm>
            <a:off x="228600" y="1371600"/>
            <a:ext cx="8686800" cy="5257800"/>
          </a:xfrm>
        </p:spPr>
        <p:txBody>
          <a:bodyPr>
            <a:normAutofit fontScale="85000" lnSpcReduction="20000"/>
          </a:bodyPr>
          <a:lstStyle/>
          <a:p>
            <a:r>
              <a:rPr lang="en-US" b="1" dirty="0" smtClean="0"/>
              <a:t>As is customary, the President of the United States pardons a turkey…and the runner up…, in a White House ceremony. </a:t>
            </a:r>
          </a:p>
          <a:p>
            <a:r>
              <a:rPr lang="en-US" sz="1600" dirty="0" smtClean="0">
                <a:hlinkClick r:id="rId2"/>
              </a:rPr>
              <a:t>http://www.photodc.com/screensaver/Turkey/default.asp</a:t>
            </a:r>
            <a:endParaRPr lang="en-US" sz="1600" dirty="0" smtClean="0"/>
          </a:p>
          <a:p>
            <a:r>
              <a:rPr lang="en-US" b="1" dirty="0" smtClean="0"/>
              <a:t>Each year since 1947, the </a:t>
            </a:r>
            <a:r>
              <a:rPr lang="en-US" b="1" i="1" dirty="0" smtClean="0"/>
              <a:t>National Turkey Federation</a:t>
            </a:r>
            <a:r>
              <a:rPr lang="en-US" b="1" dirty="0" smtClean="0"/>
              <a:t> and the </a:t>
            </a:r>
            <a:r>
              <a:rPr lang="en-US" b="1" i="1" dirty="0" smtClean="0"/>
              <a:t>Poultry and Egg National Board</a:t>
            </a:r>
            <a:r>
              <a:rPr lang="en-US" b="1" dirty="0" smtClean="0"/>
              <a:t> have given a turkey to the </a:t>
            </a:r>
            <a:r>
              <a:rPr lang="en-US" b="1" dirty="0" smtClean="0">
                <a:hlinkClick r:id="rId3" action="ppaction://hlinkfile"/>
              </a:rPr>
              <a:t>President of the United States</a:t>
            </a:r>
            <a:r>
              <a:rPr lang="en-US" b="1" dirty="0" smtClean="0"/>
              <a:t> at a White House ceremony. Since then, presidents have been more likely to eat the turkey rather than give it a reprieve. A notable exception occurred in 1963, when President Kennedy, referring to the turkey given to him, said, "Let's just keep him." It wasn't until the first Thanksgiving of President George H.W. Bush, in 1989, that a turkey was officially pardoned for the first time. </a:t>
            </a:r>
          </a:p>
          <a:p>
            <a:r>
              <a:rPr lang="en-US" sz="1400" b="1" dirty="0" smtClean="0">
                <a:hlinkClick r:id="rId4"/>
              </a:rPr>
              <a:t>http://www.infoplease.com/spot/tgturkey2.html</a:t>
            </a:r>
            <a:endParaRPr lang="en-US" sz="1400" b="1" dirty="0" smtClean="0"/>
          </a:p>
          <a:p>
            <a:endParaRPr lang="en-US" sz="1400" b="1" dirty="0"/>
          </a:p>
        </p:txBody>
      </p:sp>
      <p:pic>
        <p:nvPicPr>
          <p:cNvPr id="6146" name="Picture 2" descr="C:\Documents and Settings\tracy.taylor.SRHIGH\Local Settings\Temporary Internet Files\Content.IE5\JXMZAJAW\MCj04127220000[1].wmf"/>
          <p:cNvPicPr>
            <a:picLocks noChangeAspect="1" noChangeArrowheads="1"/>
          </p:cNvPicPr>
          <p:nvPr/>
        </p:nvPicPr>
        <p:blipFill>
          <a:blip r:embed="rId5" cstate="print"/>
          <a:srcRect/>
          <a:stretch>
            <a:fillRect/>
          </a:stretch>
        </p:blipFill>
        <p:spPr bwMode="auto">
          <a:xfrm>
            <a:off x="7543800" y="152400"/>
            <a:ext cx="1374779" cy="1371767"/>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2015 International Pardons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1. </a:t>
            </a:r>
            <a:r>
              <a:rPr lang="en-US" b="1" dirty="0" smtClean="0"/>
              <a:t>Egyptian President </a:t>
            </a:r>
            <a:r>
              <a:rPr lang="en-US" b="1" dirty="0"/>
              <a:t>Abdel Fattah el-</a:t>
            </a:r>
            <a:r>
              <a:rPr lang="en-US" b="1" dirty="0" err="1"/>
              <a:t>Sisi</a:t>
            </a:r>
            <a:r>
              <a:rPr lang="en-US" b="1" dirty="0"/>
              <a:t> pardoned two imprisoned </a:t>
            </a:r>
            <a:r>
              <a:rPr lang="en-US" b="1" dirty="0" smtClean="0"/>
              <a:t>Al Jazeera journalists. (2015)</a:t>
            </a:r>
          </a:p>
          <a:p>
            <a:pPr marL="0" indent="0">
              <a:buNone/>
            </a:pPr>
            <a:r>
              <a:rPr lang="en-US" b="1" dirty="0"/>
              <a:t>2. South </a:t>
            </a:r>
            <a:r>
              <a:rPr lang="en-US" b="1" dirty="0" smtClean="0"/>
              <a:t>Korea pardoned </a:t>
            </a:r>
            <a:r>
              <a:rPr lang="en-US" b="1" dirty="0"/>
              <a:t>6,527 convicts </a:t>
            </a:r>
            <a:r>
              <a:rPr lang="en-US" b="1" dirty="0" smtClean="0"/>
              <a:t>in </a:t>
            </a:r>
            <a:r>
              <a:rPr lang="en-US" b="1" dirty="0"/>
              <a:t>an effort to boost the economy</a:t>
            </a:r>
            <a:r>
              <a:rPr lang="en-US" b="1" dirty="0" smtClean="0"/>
              <a:t>. (2015)</a:t>
            </a:r>
          </a:p>
          <a:p>
            <a:pPr marL="0" indent="0">
              <a:buNone/>
            </a:pPr>
            <a:r>
              <a:rPr lang="en-US" b="1" dirty="0"/>
              <a:t>3. Polish President Andrzej </a:t>
            </a:r>
            <a:r>
              <a:rPr lang="en-US" b="1" dirty="0" err="1"/>
              <a:t>Duda</a:t>
            </a:r>
            <a:r>
              <a:rPr lang="en-US" b="1" dirty="0"/>
              <a:t> </a:t>
            </a:r>
            <a:r>
              <a:rPr lang="en-US" b="1" dirty="0" smtClean="0"/>
              <a:t>pardoned </a:t>
            </a:r>
            <a:r>
              <a:rPr lang="en-US" b="1" dirty="0"/>
              <a:t>a former head of the country's anti-corruption agency who was found guilty of abuse of </a:t>
            </a:r>
            <a:r>
              <a:rPr lang="en-US" b="1" dirty="0" smtClean="0"/>
              <a:t>power (2015)</a:t>
            </a:r>
          </a:p>
          <a:p>
            <a:pPr marL="0" indent="0">
              <a:buNone/>
            </a:pPr>
            <a:endParaRPr lang="en-US" dirty="0"/>
          </a:p>
        </p:txBody>
      </p:sp>
    </p:spTree>
    <p:extLst>
      <p:ext uri="{BB962C8B-B14F-4D97-AF65-F5344CB8AC3E}">
        <p14:creationId xmlns:p14="http://schemas.microsoft.com/office/powerpoint/2010/main" val="3847935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Notable Presidential Pardons</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pPr marL="514350" indent="-514350">
              <a:buAutoNum type="arabicPeriod"/>
            </a:pPr>
            <a:r>
              <a:rPr lang="en-US" b="1" dirty="0" smtClean="0"/>
              <a:t>George Wilson</a:t>
            </a:r>
          </a:p>
          <a:p>
            <a:pPr marL="514350" indent="-514350">
              <a:buAutoNum type="arabicPeriod"/>
            </a:pPr>
            <a:r>
              <a:rPr lang="en-US" b="1" dirty="0" smtClean="0"/>
              <a:t>Richard Nixon</a:t>
            </a:r>
          </a:p>
          <a:p>
            <a:pPr marL="514350" indent="-514350">
              <a:buAutoNum type="arabicPeriod"/>
            </a:pPr>
            <a:r>
              <a:rPr lang="en-US" b="1" dirty="0" smtClean="0"/>
              <a:t>Peter Yarrow</a:t>
            </a:r>
          </a:p>
          <a:p>
            <a:pPr marL="514350" indent="-514350">
              <a:buAutoNum type="arabicPeriod"/>
            </a:pPr>
            <a:r>
              <a:rPr lang="en-US" b="1" dirty="0" smtClean="0"/>
              <a:t>George Steinbrenner</a:t>
            </a:r>
          </a:p>
          <a:p>
            <a:pPr marL="514350" indent="-514350">
              <a:buAutoNum type="arabicPeriod"/>
            </a:pPr>
            <a:r>
              <a:rPr lang="en-US" b="1" dirty="0" smtClean="0"/>
              <a:t>Junior Johnson</a:t>
            </a:r>
          </a:p>
          <a:p>
            <a:pPr marL="514350" indent="-514350">
              <a:buAutoNum type="arabicPeriod"/>
            </a:pPr>
            <a:r>
              <a:rPr lang="en-US" b="1" dirty="0" smtClean="0"/>
              <a:t>Rick </a:t>
            </a:r>
            <a:r>
              <a:rPr lang="en-US" b="1" dirty="0" err="1" smtClean="0"/>
              <a:t>Hendrick</a:t>
            </a:r>
            <a:endParaRPr lang="en-US" b="1" dirty="0" smtClean="0"/>
          </a:p>
          <a:p>
            <a:pPr marL="514350" indent="-514350">
              <a:buAutoNum type="arabicPeriod"/>
            </a:pPr>
            <a:r>
              <a:rPr lang="en-US" b="1" dirty="0" smtClean="0"/>
              <a:t>Patty Hearst</a:t>
            </a:r>
          </a:p>
          <a:p>
            <a:pPr marL="514350" indent="-514350">
              <a:buAutoNum type="arabicPeriod"/>
            </a:pPr>
            <a:r>
              <a:rPr lang="en-US" b="1" dirty="0" smtClean="0"/>
              <a:t>Every Confederate Soldier</a:t>
            </a:r>
          </a:p>
          <a:p>
            <a:pPr marL="514350" indent="-514350">
              <a:buAutoNum type="arabicPeriod"/>
            </a:pPr>
            <a:r>
              <a:rPr lang="en-US" b="1" dirty="0" smtClean="0"/>
              <a:t>Roger Clinton</a:t>
            </a:r>
          </a:p>
          <a:p>
            <a:pPr marL="514350" indent="-514350">
              <a:buAutoNum type="arabicPeriod"/>
            </a:pPr>
            <a:r>
              <a:rPr lang="en-US" b="1" dirty="0" smtClean="0"/>
              <a:t>Samuel </a:t>
            </a:r>
            <a:r>
              <a:rPr lang="en-US" b="1" dirty="0" err="1" smtClean="0"/>
              <a:t>Mudd</a:t>
            </a:r>
            <a:r>
              <a:rPr lang="en-US" b="1" dirty="0" smtClean="0"/>
              <a:t>, Edmund Spangler, and Samuel Arnold</a:t>
            </a:r>
          </a:p>
          <a:p>
            <a:pPr marL="514350" indent="-514350">
              <a:buAutoNum type="arabicPeriod"/>
            </a:pPr>
            <a:r>
              <a:rPr lang="en-US" b="1" dirty="0" smtClean="0"/>
              <a:t>Brigham Young</a:t>
            </a:r>
            <a:endParaRPr lang="en-US" b="1" dirty="0"/>
          </a:p>
        </p:txBody>
      </p:sp>
      <p:pic>
        <p:nvPicPr>
          <p:cNvPr id="2050" name="Picture 2" descr="C:\Documents and Settings\tracy.taylor.SRHIGH\Local Settings\Temporary Internet Files\Content.IE5\W8E2S72Z\MCj04159620000[1].wmf"/>
          <p:cNvPicPr>
            <a:picLocks noChangeAspect="1" noChangeArrowheads="1"/>
          </p:cNvPicPr>
          <p:nvPr/>
        </p:nvPicPr>
        <p:blipFill>
          <a:blip r:embed="rId2" cstate="print"/>
          <a:srcRect/>
          <a:stretch>
            <a:fillRect/>
          </a:stretch>
        </p:blipFill>
        <p:spPr bwMode="auto">
          <a:xfrm>
            <a:off x="5334000" y="1432752"/>
            <a:ext cx="2530475" cy="258044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1606</TotalTime>
  <Words>491</Words>
  <Application>Microsoft Office PowerPoint</Application>
  <PresentationFormat>On-screen Show (4:3)</PresentationFormat>
  <Paragraphs>69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Thanksgiving Fun</vt:lpstr>
      <vt:lpstr>Trivia</vt:lpstr>
      <vt:lpstr>Trivia</vt:lpstr>
      <vt:lpstr>Trivia</vt:lpstr>
      <vt:lpstr>Quiz Answers</vt:lpstr>
      <vt:lpstr>Pardon</vt:lpstr>
      <vt:lpstr>Presidential Pardons</vt:lpstr>
      <vt:lpstr>2015 International Pardons</vt:lpstr>
      <vt:lpstr>Notable Presidential Pardons</vt:lpstr>
      <vt:lpstr>Pardons</vt:lpstr>
      <vt:lpstr>Pardons      </vt:lpstr>
    </vt:vector>
  </TitlesOfParts>
  <Company>Flushing Community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Thanksgiving Trivia</dc:title>
  <dc:creator>tracy.taylor</dc:creator>
  <cp:lastModifiedBy>Josh Taylor</cp:lastModifiedBy>
  <cp:revision>64</cp:revision>
  <dcterms:created xsi:type="dcterms:W3CDTF">2009-11-23T19:24:53Z</dcterms:created>
  <dcterms:modified xsi:type="dcterms:W3CDTF">2015-11-24T15:31:21Z</dcterms:modified>
</cp:coreProperties>
</file>